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1"/>
  </p:handoutMasterIdLst>
  <p:sldIdLst>
    <p:sldId id="256" r:id="rId2"/>
    <p:sldId id="257" r:id="rId3"/>
    <p:sldId id="265" r:id="rId4"/>
    <p:sldId id="260" r:id="rId5"/>
    <p:sldId id="259" r:id="rId6"/>
    <p:sldId id="261" r:id="rId7"/>
    <p:sldId id="262" r:id="rId8"/>
    <p:sldId id="263" r:id="rId9"/>
    <p:sldId id="264" r:id="rId10"/>
  </p:sldIdLst>
  <p:sldSz cx="12192000" cy="6858000"/>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72"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3647"/>
          </a:xfrm>
          <a:prstGeom prst="rect">
            <a:avLst/>
          </a:prstGeom>
        </p:spPr>
        <p:txBody>
          <a:bodyPr vert="horz" lIns="92546" tIns="46273" rIns="92546" bIns="46273" rtlCol="0"/>
          <a:lstStyle>
            <a:lvl1pPr algn="r">
              <a:defRPr sz="1200"/>
            </a:lvl1pPr>
          </a:lstStyle>
          <a:p>
            <a:fld id="{BD537980-1EC2-4222-9BB3-B9F4B6BABC63}" type="datetimeFigureOut">
              <a:rPr lang="en-US" smtClean="0"/>
              <a:t>2/13/2018</a:t>
            </a:fld>
            <a:endParaRPr lang="en-US"/>
          </a:p>
        </p:txBody>
      </p:sp>
      <p:sp>
        <p:nvSpPr>
          <p:cNvPr id="4" name="Footer Placeholder 3"/>
          <p:cNvSpPr>
            <a:spLocks noGrp="1"/>
          </p:cNvSpPr>
          <p:nvPr>
            <p:ph type="ftr" sz="quarter" idx="2"/>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3"/>
            <a:ext cx="3013763" cy="463646"/>
          </a:xfrm>
          <a:prstGeom prst="rect">
            <a:avLst/>
          </a:prstGeom>
        </p:spPr>
        <p:txBody>
          <a:bodyPr vert="horz" lIns="92546" tIns="46273" rIns="92546" bIns="46273" rtlCol="0" anchor="b"/>
          <a:lstStyle>
            <a:lvl1pPr algn="r">
              <a:defRPr sz="1200"/>
            </a:lvl1pPr>
          </a:lstStyle>
          <a:p>
            <a:fld id="{02C06BCB-DF45-4445-A12F-C6EED6E1D352}" type="slidenum">
              <a:rPr lang="en-US" smtClean="0"/>
              <a:t>‹#›</a:t>
            </a:fld>
            <a:endParaRPr lang="en-US"/>
          </a:p>
        </p:txBody>
      </p:sp>
    </p:spTree>
    <p:extLst>
      <p:ext uri="{BB962C8B-B14F-4D97-AF65-F5344CB8AC3E}">
        <p14:creationId xmlns:p14="http://schemas.microsoft.com/office/powerpoint/2010/main" val="22296263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EF6B7B-C863-4B13-84EE-E649F6CFB2ED}" type="datetimeFigureOut">
              <a:rPr lang="en-US" smtClean="0"/>
              <a:t>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914837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F6B7B-C863-4B13-84EE-E649F6CFB2ED}" type="datetimeFigureOut">
              <a:rPr lang="en-US" smtClean="0"/>
              <a:t>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4145730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F6B7B-C863-4B13-84EE-E649F6CFB2ED}" type="datetimeFigureOut">
              <a:rPr lang="en-US" smtClean="0"/>
              <a:t>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734775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F6B7B-C863-4B13-84EE-E649F6CFB2ED}" type="datetimeFigureOut">
              <a:rPr lang="en-US" smtClean="0"/>
              <a:t>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3002055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EF6B7B-C863-4B13-84EE-E649F6CFB2ED}" type="datetimeFigureOut">
              <a:rPr lang="en-US" smtClean="0"/>
              <a:t>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2662634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EF6B7B-C863-4B13-84EE-E649F6CFB2ED}" type="datetimeFigureOut">
              <a:rPr lang="en-US" smtClean="0"/>
              <a:t>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650189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EF6B7B-C863-4B13-84EE-E649F6CFB2ED}" type="datetimeFigureOut">
              <a:rPr lang="en-US" smtClean="0"/>
              <a:t>2/13/2018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1507590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EF6B7B-C863-4B13-84EE-E649F6CFB2ED}" type="datetimeFigureOut">
              <a:rPr lang="en-US" smtClean="0"/>
              <a:t>2/13/2018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3610782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EF6B7B-C863-4B13-84EE-E649F6CFB2ED}" type="datetimeFigureOut">
              <a:rPr lang="en-US" smtClean="0"/>
              <a:t>2/13/2018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211593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EF6B7B-C863-4B13-84EE-E649F6CFB2ED}" type="datetimeFigureOut">
              <a:rPr lang="en-US" smtClean="0"/>
              <a:t>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2720532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EF6B7B-C863-4B13-84EE-E649F6CFB2ED}" type="datetimeFigureOut">
              <a:rPr lang="en-US" smtClean="0"/>
              <a:t>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01946-7585-474A-B05B-39A132CA778D}" type="slidenum">
              <a:rPr lang="en-US" smtClean="0"/>
              <a:t>‹#›</a:t>
            </a:fld>
            <a:endParaRPr lang="en-US"/>
          </a:p>
        </p:txBody>
      </p:sp>
    </p:spTree>
    <p:extLst>
      <p:ext uri="{BB962C8B-B14F-4D97-AF65-F5344CB8AC3E}">
        <p14:creationId xmlns:p14="http://schemas.microsoft.com/office/powerpoint/2010/main" val="3540187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F6B7B-C863-4B13-84EE-E649F6CFB2ED}" type="datetimeFigureOut">
              <a:rPr lang="en-US" smtClean="0"/>
              <a:t>2/13/2018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01946-7585-474A-B05B-39A132CA778D}" type="slidenum">
              <a:rPr lang="en-US" smtClean="0"/>
              <a:t>‹#›</a:t>
            </a:fld>
            <a:endParaRPr lang="en-US"/>
          </a:p>
        </p:txBody>
      </p:sp>
    </p:spTree>
    <p:extLst>
      <p:ext uri="{BB962C8B-B14F-4D97-AF65-F5344CB8AC3E}">
        <p14:creationId xmlns:p14="http://schemas.microsoft.com/office/powerpoint/2010/main" val="1628073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s://science.education.nih.gov/supplements/webversions/BrainAddiction/guide/lesson2-1.htmlhttps:/science.education.nih.gov/supplements/webversions/BrainAddiction/guide/lesson2-1.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6823" y="1493871"/>
            <a:ext cx="3412901" cy="1243281"/>
          </a:xfrm>
        </p:spPr>
        <p:txBody>
          <a:bodyPr/>
          <a:lstStyle/>
          <a:p>
            <a:r>
              <a:rPr lang="en-US" dirty="0" smtClean="0"/>
              <a:t>Neurons!</a:t>
            </a:r>
            <a:endParaRPr lang="en-US" dirty="0"/>
          </a:p>
        </p:txBody>
      </p:sp>
      <p:sp>
        <p:nvSpPr>
          <p:cNvPr id="3" name="Subtitle 2"/>
          <p:cNvSpPr>
            <a:spLocks noGrp="1"/>
          </p:cNvSpPr>
          <p:nvPr>
            <p:ph type="subTitle" idx="1"/>
          </p:nvPr>
        </p:nvSpPr>
        <p:spPr>
          <a:xfrm>
            <a:off x="656823" y="4336134"/>
            <a:ext cx="10058400" cy="2412396"/>
          </a:xfrm>
        </p:spPr>
        <p:txBody>
          <a:bodyPr>
            <a:normAutofit fontScale="62500" lnSpcReduction="20000"/>
          </a:bodyPr>
          <a:lstStyle/>
          <a:p>
            <a:pPr algn="l"/>
            <a:r>
              <a:rPr lang="en-US" sz="5100" dirty="0" smtClean="0"/>
              <a:t>Notes 1.3</a:t>
            </a:r>
          </a:p>
          <a:p>
            <a:pPr algn="l"/>
            <a:r>
              <a:rPr lang="en-US" sz="5100" dirty="0" smtClean="0"/>
              <a:t>Psychology</a:t>
            </a:r>
          </a:p>
          <a:p>
            <a:pPr algn="l"/>
            <a:r>
              <a:rPr lang="en-US" sz="5100" dirty="0" smtClean="0"/>
              <a:t>Feb</a:t>
            </a:r>
            <a:r>
              <a:rPr lang="en-US" sz="5100" dirty="0" smtClean="0"/>
              <a:t>. </a:t>
            </a:r>
            <a:r>
              <a:rPr lang="en-US" sz="5100" smtClean="0"/>
              <a:t>___, </a:t>
            </a:r>
            <a:r>
              <a:rPr lang="en-US" sz="5100" smtClean="0"/>
              <a:t>2018</a:t>
            </a:r>
            <a:endParaRPr lang="en-US" sz="5100" dirty="0" smtClean="0"/>
          </a:p>
          <a:p>
            <a:pPr algn="l"/>
            <a:endParaRPr lang="en-US" dirty="0"/>
          </a:p>
          <a:p>
            <a:pPr algn="l"/>
            <a:r>
              <a:rPr lang="en-US" i="1" dirty="0" smtClean="0"/>
              <a:t>All text comes from NIH: </a:t>
            </a:r>
            <a:r>
              <a:rPr lang="en-US" i="1" dirty="0" smtClean="0">
                <a:hlinkClick r:id="rId2"/>
              </a:rPr>
              <a:t>https://science.education.nih.gov/supplements/webversions/BrainAddiction/guide/lesson2-1.htmlhttps://science.education.nih.gov/supplements/webversions/BrainAddiction/guide/lesson2-1.html</a:t>
            </a:r>
            <a:endParaRPr lang="en-US" i="1" dirty="0" smtClean="0"/>
          </a:p>
          <a:p>
            <a:pPr algn="l"/>
            <a:endParaRPr lang="en-US" i="1" dirty="0"/>
          </a:p>
        </p:txBody>
      </p:sp>
      <p:pic>
        <p:nvPicPr>
          <p:cNvPr id="5122" name="Picture 2" descr="https://blogdotnbmpubdotcom.files.wordpress.com/2013/08/17neuron-axon.gif?w=630&amp;h=2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8056" y="1949539"/>
            <a:ext cx="8075054" cy="3575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19420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happening here? Describe!</a:t>
            </a:r>
            <a:endParaRPr lang="en-US" dirty="0"/>
          </a:p>
        </p:txBody>
      </p:sp>
      <p:pic>
        <p:nvPicPr>
          <p:cNvPr id="1026" name="Picture 2" descr="https://science.education.nih.gov/supplements/webversions/BrainAddiction/images/guide/fig2.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0680" y="2202287"/>
            <a:ext cx="9641561" cy="352881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078051" y="2292439"/>
            <a:ext cx="1983346" cy="562516"/>
          </a:xfrm>
          <a:prstGeom prst="rect">
            <a:avLst/>
          </a:prstGeom>
          <a:solidFill>
            <a:schemeClr val="bg1"/>
          </a:solidFill>
        </p:spPr>
        <p:txBody>
          <a:bodyPr wrap="square" rtlCol="0">
            <a:spAutoFit/>
          </a:bodyPr>
          <a:lstStyle/>
          <a:p>
            <a:endParaRPr lang="en-US" dirty="0"/>
          </a:p>
        </p:txBody>
      </p:sp>
      <p:sp>
        <p:nvSpPr>
          <p:cNvPr id="11" name="TextBox 10"/>
          <p:cNvSpPr txBox="1"/>
          <p:nvPr/>
        </p:nvSpPr>
        <p:spPr>
          <a:xfrm>
            <a:off x="4675032" y="4314423"/>
            <a:ext cx="2395470" cy="704182"/>
          </a:xfrm>
          <a:prstGeom prst="rect">
            <a:avLst/>
          </a:prstGeom>
          <a:solidFill>
            <a:schemeClr val="bg1"/>
          </a:solidFill>
        </p:spPr>
        <p:txBody>
          <a:bodyPr wrap="square" rtlCol="0">
            <a:spAutoFit/>
          </a:bodyPr>
          <a:lstStyle/>
          <a:p>
            <a:endParaRPr lang="en-US" dirty="0"/>
          </a:p>
        </p:txBody>
      </p:sp>
      <p:sp>
        <p:nvSpPr>
          <p:cNvPr id="14" name="TextBox 13"/>
          <p:cNvSpPr txBox="1"/>
          <p:nvPr/>
        </p:nvSpPr>
        <p:spPr>
          <a:xfrm>
            <a:off x="7070502" y="3150156"/>
            <a:ext cx="1390918" cy="503289"/>
          </a:xfrm>
          <a:prstGeom prst="rect">
            <a:avLst/>
          </a:prstGeom>
          <a:solidFill>
            <a:schemeClr val="bg1"/>
          </a:solidFill>
        </p:spPr>
        <p:txBody>
          <a:bodyPr wrap="square" rtlCol="0">
            <a:spAutoFit/>
          </a:bodyPr>
          <a:lstStyle/>
          <a:p>
            <a:endParaRPr lang="en-US" dirty="0"/>
          </a:p>
        </p:txBody>
      </p:sp>
      <p:sp>
        <p:nvSpPr>
          <p:cNvPr id="15" name="TextBox 14"/>
          <p:cNvSpPr txBox="1"/>
          <p:nvPr/>
        </p:nvSpPr>
        <p:spPr>
          <a:xfrm>
            <a:off x="5640946" y="3747753"/>
            <a:ext cx="579550" cy="369332"/>
          </a:xfrm>
          <a:prstGeom prst="rect">
            <a:avLst/>
          </a:prstGeom>
          <a:solidFill>
            <a:schemeClr val="bg1"/>
          </a:solidFill>
        </p:spPr>
        <p:txBody>
          <a:bodyPr wrap="square" rtlCol="0">
            <a:spAutoFit/>
          </a:bodyPr>
          <a:lstStyle/>
          <a:p>
            <a:endParaRPr lang="en-US" dirty="0"/>
          </a:p>
        </p:txBody>
      </p:sp>
      <p:sp>
        <p:nvSpPr>
          <p:cNvPr id="16" name="TextBox 15"/>
          <p:cNvSpPr txBox="1"/>
          <p:nvPr/>
        </p:nvSpPr>
        <p:spPr>
          <a:xfrm>
            <a:off x="1180680" y="2854955"/>
            <a:ext cx="1481070" cy="454316"/>
          </a:xfrm>
          <a:prstGeom prst="rect">
            <a:avLst/>
          </a:prstGeom>
          <a:solidFill>
            <a:schemeClr val="bg1"/>
          </a:solidFill>
        </p:spPr>
        <p:txBody>
          <a:bodyPr wrap="square" rtlCol="0">
            <a:spAutoFit/>
          </a:bodyPr>
          <a:lstStyle/>
          <a:p>
            <a:endParaRPr lang="en-US" dirty="0"/>
          </a:p>
        </p:txBody>
      </p:sp>
      <p:sp>
        <p:nvSpPr>
          <p:cNvPr id="17" name="TextBox 16"/>
          <p:cNvSpPr txBox="1"/>
          <p:nvPr/>
        </p:nvSpPr>
        <p:spPr>
          <a:xfrm>
            <a:off x="1921215" y="3820870"/>
            <a:ext cx="950774" cy="369332"/>
          </a:xfrm>
          <a:prstGeom prst="rect">
            <a:avLst/>
          </a:prstGeom>
          <a:solidFill>
            <a:schemeClr val="bg1"/>
          </a:solidFill>
        </p:spPr>
        <p:txBody>
          <a:bodyPr wrap="square" rtlCol="0">
            <a:spAutoFit/>
          </a:bodyPr>
          <a:lstStyle/>
          <a:p>
            <a:endParaRPr lang="en-US" dirty="0"/>
          </a:p>
        </p:txBody>
      </p:sp>
      <p:sp>
        <p:nvSpPr>
          <p:cNvPr id="18" name="TextBox 17"/>
          <p:cNvSpPr txBox="1"/>
          <p:nvPr/>
        </p:nvSpPr>
        <p:spPr>
          <a:xfrm>
            <a:off x="1687132" y="4936577"/>
            <a:ext cx="1300767" cy="562702"/>
          </a:xfrm>
          <a:prstGeom prst="rect">
            <a:avLst/>
          </a:prstGeom>
          <a:solidFill>
            <a:schemeClr val="bg1"/>
          </a:solidFill>
        </p:spPr>
        <p:txBody>
          <a:bodyPr wrap="square" rtlCol="0">
            <a:spAutoFit/>
          </a:bodyPr>
          <a:lstStyle/>
          <a:p>
            <a:endParaRPr lang="en-US" dirty="0"/>
          </a:p>
        </p:txBody>
      </p:sp>
      <p:sp>
        <p:nvSpPr>
          <p:cNvPr id="19" name="TextBox 18"/>
          <p:cNvSpPr txBox="1"/>
          <p:nvPr/>
        </p:nvSpPr>
        <p:spPr>
          <a:xfrm>
            <a:off x="9337184" y="3150155"/>
            <a:ext cx="1378040" cy="323613"/>
          </a:xfrm>
          <a:prstGeom prst="rect">
            <a:avLst/>
          </a:prstGeom>
          <a:solidFill>
            <a:schemeClr val="bg1"/>
          </a:solidFill>
        </p:spPr>
        <p:txBody>
          <a:bodyPr wrap="square" rtlCol="0">
            <a:spAutoFit/>
          </a:bodyPr>
          <a:lstStyle/>
          <a:p>
            <a:endParaRPr lang="en-US" dirty="0"/>
          </a:p>
        </p:txBody>
      </p:sp>
      <p:sp>
        <p:nvSpPr>
          <p:cNvPr id="20" name="TextBox 19"/>
          <p:cNvSpPr txBox="1"/>
          <p:nvPr/>
        </p:nvSpPr>
        <p:spPr>
          <a:xfrm>
            <a:off x="9839459" y="2854955"/>
            <a:ext cx="631065" cy="57954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0777957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happening here? Describe!</a:t>
            </a:r>
            <a:endParaRPr lang="en-US" dirty="0"/>
          </a:p>
        </p:txBody>
      </p:sp>
      <p:pic>
        <p:nvPicPr>
          <p:cNvPr id="1026" name="Picture 2" descr="https://science.education.nih.gov/supplements/webversions/BrainAddiction/images/guide/fig2.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0680" y="2202287"/>
            <a:ext cx="9641561" cy="352881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078051" y="2292439"/>
            <a:ext cx="1983346" cy="562516"/>
          </a:xfrm>
          <a:prstGeom prst="rect">
            <a:avLst/>
          </a:prstGeom>
          <a:solidFill>
            <a:schemeClr val="bg1"/>
          </a:solidFill>
        </p:spPr>
        <p:txBody>
          <a:bodyPr wrap="square" rtlCol="0">
            <a:spAutoFit/>
          </a:bodyPr>
          <a:lstStyle/>
          <a:p>
            <a:endParaRPr lang="en-US" dirty="0"/>
          </a:p>
        </p:txBody>
      </p:sp>
      <p:sp>
        <p:nvSpPr>
          <p:cNvPr id="11" name="TextBox 10"/>
          <p:cNvSpPr txBox="1"/>
          <p:nvPr/>
        </p:nvSpPr>
        <p:spPr>
          <a:xfrm>
            <a:off x="4675032" y="4314423"/>
            <a:ext cx="2395470" cy="704182"/>
          </a:xfrm>
          <a:prstGeom prst="rect">
            <a:avLst/>
          </a:prstGeom>
          <a:solidFill>
            <a:schemeClr val="bg1"/>
          </a:solidFill>
        </p:spPr>
        <p:txBody>
          <a:bodyPr wrap="square" rtlCol="0">
            <a:spAutoFit/>
          </a:bodyPr>
          <a:lstStyle/>
          <a:p>
            <a:endParaRPr lang="en-US" dirty="0"/>
          </a:p>
        </p:txBody>
      </p:sp>
      <p:sp>
        <p:nvSpPr>
          <p:cNvPr id="14" name="TextBox 13"/>
          <p:cNvSpPr txBox="1"/>
          <p:nvPr/>
        </p:nvSpPr>
        <p:spPr>
          <a:xfrm>
            <a:off x="7070502" y="3150156"/>
            <a:ext cx="1390918" cy="503289"/>
          </a:xfrm>
          <a:prstGeom prst="rect">
            <a:avLst/>
          </a:prstGeom>
          <a:solidFill>
            <a:schemeClr val="bg1"/>
          </a:solidFill>
        </p:spPr>
        <p:txBody>
          <a:bodyPr wrap="square" rtlCol="0">
            <a:spAutoFit/>
          </a:bodyPr>
          <a:lstStyle/>
          <a:p>
            <a:endParaRPr lang="en-US" dirty="0"/>
          </a:p>
        </p:txBody>
      </p:sp>
      <p:sp>
        <p:nvSpPr>
          <p:cNvPr id="15" name="TextBox 14"/>
          <p:cNvSpPr txBox="1"/>
          <p:nvPr/>
        </p:nvSpPr>
        <p:spPr>
          <a:xfrm>
            <a:off x="5640946" y="3747753"/>
            <a:ext cx="579550" cy="369332"/>
          </a:xfrm>
          <a:prstGeom prst="rect">
            <a:avLst/>
          </a:prstGeom>
          <a:solidFill>
            <a:schemeClr val="bg1"/>
          </a:solidFill>
        </p:spPr>
        <p:txBody>
          <a:bodyPr wrap="square" rtlCol="0">
            <a:spAutoFit/>
          </a:bodyPr>
          <a:lstStyle/>
          <a:p>
            <a:endParaRPr lang="en-US" dirty="0"/>
          </a:p>
        </p:txBody>
      </p:sp>
      <p:sp>
        <p:nvSpPr>
          <p:cNvPr id="16" name="TextBox 15"/>
          <p:cNvSpPr txBox="1"/>
          <p:nvPr/>
        </p:nvSpPr>
        <p:spPr>
          <a:xfrm>
            <a:off x="1180680" y="2854955"/>
            <a:ext cx="1481070" cy="454316"/>
          </a:xfrm>
          <a:prstGeom prst="rect">
            <a:avLst/>
          </a:prstGeom>
          <a:solidFill>
            <a:schemeClr val="bg1"/>
          </a:solidFill>
        </p:spPr>
        <p:txBody>
          <a:bodyPr wrap="square" rtlCol="0">
            <a:spAutoFit/>
          </a:bodyPr>
          <a:lstStyle/>
          <a:p>
            <a:endParaRPr lang="en-US" dirty="0"/>
          </a:p>
        </p:txBody>
      </p:sp>
      <p:sp>
        <p:nvSpPr>
          <p:cNvPr id="17" name="TextBox 16"/>
          <p:cNvSpPr txBox="1"/>
          <p:nvPr/>
        </p:nvSpPr>
        <p:spPr>
          <a:xfrm>
            <a:off x="1921215" y="3820870"/>
            <a:ext cx="950774" cy="369332"/>
          </a:xfrm>
          <a:prstGeom prst="rect">
            <a:avLst/>
          </a:prstGeom>
          <a:solidFill>
            <a:schemeClr val="bg1"/>
          </a:solidFill>
        </p:spPr>
        <p:txBody>
          <a:bodyPr wrap="square" rtlCol="0">
            <a:spAutoFit/>
          </a:bodyPr>
          <a:lstStyle/>
          <a:p>
            <a:endParaRPr lang="en-US" dirty="0"/>
          </a:p>
        </p:txBody>
      </p:sp>
      <p:sp>
        <p:nvSpPr>
          <p:cNvPr id="18" name="TextBox 17"/>
          <p:cNvSpPr txBox="1"/>
          <p:nvPr/>
        </p:nvSpPr>
        <p:spPr>
          <a:xfrm>
            <a:off x="1687132" y="4936577"/>
            <a:ext cx="1300767" cy="562702"/>
          </a:xfrm>
          <a:prstGeom prst="rect">
            <a:avLst/>
          </a:prstGeom>
          <a:solidFill>
            <a:schemeClr val="bg1"/>
          </a:solidFill>
        </p:spPr>
        <p:txBody>
          <a:bodyPr wrap="square" rtlCol="0">
            <a:spAutoFit/>
          </a:bodyPr>
          <a:lstStyle/>
          <a:p>
            <a:endParaRPr lang="en-US" dirty="0"/>
          </a:p>
        </p:txBody>
      </p:sp>
      <p:sp>
        <p:nvSpPr>
          <p:cNvPr id="19" name="TextBox 18"/>
          <p:cNvSpPr txBox="1"/>
          <p:nvPr/>
        </p:nvSpPr>
        <p:spPr>
          <a:xfrm>
            <a:off x="9337184" y="3150155"/>
            <a:ext cx="1378040" cy="323613"/>
          </a:xfrm>
          <a:prstGeom prst="rect">
            <a:avLst/>
          </a:prstGeom>
          <a:solidFill>
            <a:schemeClr val="bg1"/>
          </a:solidFill>
        </p:spPr>
        <p:txBody>
          <a:bodyPr wrap="square" rtlCol="0">
            <a:spAutoFit/>
          </a:bodyPr>
          <a:lstStyle/>
          <a:p>
            <a:endParaRPr lang="en-US" dirty="0"/>
          </a:p>
        </p:txBody>
      </p:sp>
      <p:sp>
        <p:nvSpPr>
          <p:cNvPr id="20" name="TextBox 19"/>
          <p:cNvSpPr txBox="1"/>
          <p:nvPr/>
        </p:nvSpPr>
        <p:spPr>
          <a:xfrm>
            <a:off x="9839459" y="2854955"/>
            <a:ext cx="631065" cy="579549"/>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1527347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descr="https://science.education.nih.gov/supplements/webversions/BrainAddiction/images/guide/fig2.1.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0680" y="2202287"/>
            <a:ext cx="9817877" cy="3593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75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86" y="1249251"/>
            <a:ext cx="10515600" cy="884126"/>
          </a:xfrm>
        </p:spPr>
        <p:txBody>
          <a:bodyPr/>
          <a:lstStyle/>
          <a:p>
            <a:r>
              <a:rPr lang="en-US" dirty="0" smtClean="0"/>
              <a:t>Neurons</a:t>
            </a:r>
            <a:endParaRPr lang="en-US" dirty="0"/>
          </a:p>
        </p:txBody>
      </p:sp>
      <p:sp>
        <p:nvSpPr>
          <p:cNvPr id="3" name="Content Placeholder 2"/>
          <p:cNvSpPr>
            <a:spLocks noGrp="1"/>
          </p:cNvSpPr>
          <p:nvPr>
            <p:ph idx="1"/>
          </p:nvPr>
        </p:nvSpPr>
        <p:spPr>
          <a:xfrm>
            <a:off x="297286" y="2446985"/>
            <a:ext cx="10830059" cy="4288665"/>
          </a:xfrm>
        </p:spPr>
        <p:txBody>
          <a:bodyPr>
            <a:normAutofit/>
          </a:bodyPr>
          <a:lstStyle/>
          <a:p>
            <a:pPr marL="0" indent="0">
              <a:buNone/>
            </a:pPr>
            <a:r>
              <a:rPr lang="en-US" sz="2600" dirty="0" smtClean="0"/>
              <a:t>The brain of an adult human weighs about 3 pounds and contains billions of cells. One type of cells in the nervous system are </a:t>
            </a:r>
            <a:r>
              <a:rPr lang="en-US" sz="2600" b="1" dirty="0" smtClean="0"/>
              <a:t>neurons</a:t>
            </a:r>
            <a:r>
              <a:rPr lang="en-US" sz="2600" dirty="0" smtClean="0"/>
              <a:t> (nerve cells).</a:t>
            </a:r>
          </a:p>
          <a:p>
            <a:pPr marL="0" indent="0">
              <a:buNone/>
            </a:pPr>
            <a:r>
              <a:rPr lang="en-US" sz="2600" dirty="0" smtClean="0"/>
              <a:t/>
            </a:r>
            <a:br>
              <a:rPr lang="en-US" sz="2600" dirty="0" smtClean="0"/>
            </a:br>
            <a:r>
              <a:rPr lang="en-US" sz="2600" dirty="0" smtClean="0"/>
              <a:t>The basic signaling unit of the nervous system is the neuron. The brain contains billions of neurons; the best estimates are that the adult human brain contains 10</a:t>
            </a:r>
            <a:r>
              <a:rPr lang="en-US" sz="2600" baseline="30000" dirty="0" smtClean="0"/>
              <a:t>11</a:t>
            </a:r>
            <a:r>
              <a:rPr lang="en-US" sz="2600" dirty="0" smtClean="0"/>
              <a:t> neurons (100 billion!). The interactions between neurons enable people to think, move, maintain homeostasis, and feel emotions. A neuron is a specialized cell that can produce different actions because of its precise connections with other neurons, sensory receptors, and muscle cells. A typical neuron has four morphologically defined regions: the cell body, dendrites, axons, and presynaptic, or axon, terminals</a:t>
            </a:r>
            <a:endParaRPr lang="en-US" sz="2600" dirty="0"/>
          </a:p>
        </p:txBody>
      </p:sp>
      <p:pic>
        <p:nvPicPr>
          <p:cNvPr id="6146" name="Picture 2" descr="http://indianapublicmedia.org/amomentofscience/files/2012/08/173_neur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8173" y="136636"/>
            <a:ext cx="3335627" cy="2225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9374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580" y="360608"/>
            <a:ext cx="10671220" cy="721218"/>
          </a:xfrm>
        </p:spPr>
        <p:txBody>
          <a:bodyPr/>
          <a:lstStyle/>
          <a:p>
            <a:r>
              <a:rPr lang="en-US" dirty="0" smtClean="0"/>
              <a:t>Anatomy of a Neuron</a:t>
            </a:r>
            <a:endParaRPr lang="en-US" dirty="0"/>
          </a:p>
        </p:txBody>
      </p:sp>
      <p:sp>
        <p:nvSpPr>
          <p:cNvPr id="3" name="Content Placeholder 2"/>
          <p:cNvSpPr>
            <a:spLocks noGrp="1"/>
          </p:cNvSpPr>
          <p:nvPr>
            <p:ph idx="1"/>
          </p:nvPr>
        </p:nvSpPr>
        <p:spPr>
          <a:xfrm>
            <a:off x="682580" y="1365161"/>
            <a:ext cx="11088710" cy="5138670"/>
          </a:xfrm>
        </p:spPr>
        <p:txBody>
          <a:bodyPr>
            <a:normAutofit fontScale="85000" lnSpcReduction="10000"/>
          </a:bodyPr>
          <a:lstStyle/>
          <a:p>
            <a:r>
              <a:rPr lang="en-US" dirty="0"/>
              <a:t>The </a:t>
            </a:r>
            <a:r>
              <a:rPr lang="en-US" b="1" dirty="0"/>
              <a:t>cell body</a:t>
            </a:r>
            <a:r>
              <a:rPr lang="en-US" dirty="0"/>
              <a:t>, also called the </a:t>
            </a:r>
            <a:r>
              <a:rPr lang="en-US" b="1" dirty="0"/>
              <a:t>soma</a:t>
            </a:r>
            <a:r>
              <a:rPr lang="en-US" dirty="0"/>
              <a:t>, is the metabolic center of the neuron. The nucleus is located in the cell </a:t>
            </a:r>
            <a:r>
              <a:rPr lang="en-US" dirty="0" smtClean="0"/>
              <a:t>body.</a:t>
            </a:r>
            <a:endParaRPr lang="en-US" dirty="0"/>
          </a:p>
          <a:p>
            <a:r>
              <a:rPr lang="en-US" dirty="0"/>
              <a:t>A neuron usually has multiple processes, or fibers, called </a:t>
            </a:r>
            <a:r>
              <a:rPr lang="en-US" b="1" dirty="0"/>
              <a:t>dendrites</a:t>
            </a:r>
            <a:r>
              <a:rPr lang="en-US" dirty="0"/>
              <a:t> that extend from the cell body. These processes usually branch out somewhat like tree branches and serve as the main apparatus for receiving input into the neuron from other nerve cells.</a:t>
            </a:r>
          </a:p>
          <a:p>
            <a:r>
              <a:rPr lang="en-US" dirty="0"/>
              <a:t>The cell body also gives rise to the </a:t>
            </a:r>
            <a:r>
              <a:rPr lang="en-US" b="1" dirty="0"/>
              <a:t>axon</a:t>
            </a:r>
            <a:r>
              <a:rPr lang="en-US" dirty="0"/>
              <a:t>. Axons can be very long processes; in some cases, they may be up to 1 meter long. The axon is the part of the neuron that is specialized to carry messages away from the cell body and to relay messages to other cells. Some large axons are surrounded by a fatty insulating material called myelin, which enables the electrical signals to travel down the axon at higher speeds.</a:t>
            </a:r>
          </a:p>
          <a:p>
            <a:r>
              <a:rPr lang="en-US" dirty="0"/>
              <a:t>Near its end, the axon divides into many fine branches that have specialized swellings called axon, or presynaptic, terminals. These presynaptic terminals end in close proximity to the dendrites of another neuron. The dendrite of one neuron receives the message sent from the presynaptic terminal of another neuron.</a:t>
            </a:r>
          </a:p>
        </p:txBody>
      </p:sp>
    </p:spTree>
    <p:extLst>
      <p:ext uri="{BB962C8B-B14F-4D97-AF65-F5344CB8AC3E}">
        <p14:creationId xmlns:p14="http://schemas.microsoft.com/office/powerpoint/2010/main" val="35058663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971727" cy="1412160"/>
          </a:xfrm>
        </p:spPr>
        <p:txBody>
          <a:bodyPr/>
          <a:lstStyle/>
          <a:p>
            <a:r>
              <a:rPr lang="en-US" dirty="0" smtClean="0"/>
              <a:t>Neurotransmission – </a:t>
            </a:r>
            <a:r>
              <a:rPr lang="en-US" sz="3200" dirty="0" smtClean="0"/>
              <a:t>nerve cells are talking to each other!</a:t>
            </a:r>
            <a:endParaRPr lang="en-US" sz="3200" dirty="0"/>
          </a:p>
        </p:txBody>
      </p:sp>
      <p:pic>
        <p:nvPicPr>
          <p:cNvPr id="2050" name="Picture 2" descr="https://science.education.nih.gov/supplements/webversions/BrainAddiction/images/guide/fig2.2.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34413" y="2163650"/>
            <a:ext cx="9877023" cy="32620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82360" y="5812051"/>
            <a:ext cx="9981127" cy="646331"/>
          </a:xfrm>
          <a:prstGeom prst="rect">
            <a:avLst/>
          </a:prstGeom>
          <a:noFill/>
        </p:spPr>
        <p:txBody>
          <a:bodyPr wrap="square" rtlCol="0">
            <a:spAutoFit/>
          </a:bodyPr>
          <a:lstStyle/>
          <a:p>
            <a:r>
              <a:rPr lang="en-US" i="1" dirty="0"/>
              <a:t>Neurons transmit information to other neurons. Information passes from the axon of the presynaptic neuron to the dendrites of the postsynaptic neuron.</a:t>
            </a:r>
            <a:endParaRPr lang="en-US" dirty="0"/>
          </a:p>
        </p:txBody>
      </p:sp>
    </p:spTree>
    <p:extLst>
      <p:ext uri="{BB962C8B-B14F-4D97-AF65-F5344CB8AC3E}">
        <p14:creationId xmlns:p14="http://schemas.microsoft.com/office/powerpoint/2010/main" val="20964510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944" y="257577"/>
            <a:ext cx="10709856" cy="1433111"/>
          </a:xfrm>
        </p:spPr>
        <p:txBody>
          <a:bodyPr/>
          <a:lstStyle/>
          <a:p>
            <a:r>
              <a:rPr lang="en-US" dirty="0" smtClean="0"/>
              <a:t>How exactly neurons communicate…</a:t>
            </a:r>
            <a:endParaRPr lang="en-US" dirty="0"/>
          </a:p>
        </p:txBody>
      </p:sp>
      <p:sp>
        <p:nvSpPr>
          <p:cNvPr id="3" name="Content Placeholder 2"/>
          <p:cNvSpPr>
            <a:spLocks noGrp="1"/>
          </p:cNvSpPr>
          <p:nvPr>
            <p:ph idx="1"/>
          </p:nvPr>
        </p:nvSpPr>
        <p:spPr>
          <a:xfrm>
            <a:off x="643944" y="1825625"/>
            <a:ext cx="10709856" cy="4562296"/>
          </a:xfrm>
        </p:spPr>
        <p:txBody>
          <a:bodyPr>
            <a:normAutofit fontScale="92500" lnSpcReduction="10000"/>
          </a:bodyPr>
          <a:lstStyle/>
          <a:p>
            <a:r>
              <a:rPr lang="en-US" dirty="0"/>
              <a:t>The site where a presynaptic terminal ends in close proximity to a receiving dendrite is called the </a:t>
            </a:r>
            <a:r>
              <a:rPr lang="en-US" b="1" dirty="0"/>
              <a:t>synapse</a:t>
            </a:r>
            <a:r>
              <a:rPr lang="en-US" dirty="0"/>
              <a:t>. The cell that sends out information is called the </a:t>
            </a:r>
            <a:r>
              <a:rPr lang="en-US" b="1" dirty="0"/>
              <a:t>presynaptic</a:t>
            </a:r>
            <a:r>
              <a:rPr lang="en-US" dirty="0"/>
              <a:t> neuron, and the cell that receives the information is called the </a:t>
            </a:r>
            <a:r>
              <a:rPr lang="en-US" b="1" dirty="0"/>
              <a:t>postsynaptic</a:t>
            </a:r>
            <a:r>
              <a:rPr lang="en-US" dirty="0"/>
              <a:t> neuron. It is important to note that the synapse is not a physical connection between the two neurons; there is no cytoplasmic continuity between the two neurons. The intercellular space between the presynaptic and postsynaptic neurons is called the </a:t>
            </a:r>
            <a:r>
              <a:rPr lang="en-US" b="1" dirty="0"/>
              <a:t>synaptic space</a:t>
            </a:r>
            <a:r>
              <a:rPr lang="en-US" dirty="0"/>
              <a:t> or </a:t>
            </a:r>
            <a:r>
              <a:rPr lang="en-US" b="1" dirty="0"/>
              <a:t>synaptic cleft</a:t>
            </a:r>
            <a:r>
              <a:rPr lang="en-US" dirty="0"/>
              <a:t>. An average neuron forms approximately 1,000 synapses with other neurons. It has been estimated that there are more synapses in the human brain than there are stars in our galaxy. Furthermore, synaptic connections are not static. Neurons form new synapses or strengthen synaptic connections in response to life experiences. This dynamic change in neuronal connections is the basis of learning.</a:t>
            </a:r>
          </a:p>
        </p:txBody>
      </p:sp>
    </p:spTree>
    <p:extLst>
      <p:ext uri="{BB962C8B-B14F-4D97-AF65-F5344CB8AC3E}">
        <p14:creationId xmlns:p14="http://schemas.microsoft.com/office/powerpoint/2010/main" val="3520042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9731"/>
          </a:xfrm>
        </p:spPr>
        <p:txBody>
          <a:bodyPr/>
          <a:lstStyle/>
          <a:p>
            <a:endParaRPr lang="en-US"/>
          </a:p>
        </p:txBody>
      </p:sp>
      <p:pic>
        <p:nvPicPr>
          <p:cNvPr id="4098" name="Picture 2" descr="https://science.education.nih.gov/supplements/webversions/BrainAddiction/images/guide/fig2.3.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59109" y="515154"/>
            <a:ext cx="6168980" cy="44108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38200" y="5183553"/>
            <a:ext cx="10714149" cy="1477328"/>
          </a:xfrm>
          <a:prstGeom prst="rect">
            <a:avLst/>
          </a:prstGeom>
          <a:noFill/>
        </p:spPr>
        <p:txBody>
          <a:bodyPr wrap="square" rtlCol="0">
            <a:spAutoFit/>
          </a:bodyPr>
          <a:lstStyle/>
          <a:p>
            <a:r>
              <a:rPr lang="en-US" i="1" dirty="0"/>
              <a:t>The synapse is the site where chemical signals pass between neurons. Neurotransmitters are released from the presynaptic neuron terminals into the extracellular space, the synaptic cleft or synaptic space. The released neurotransmitter molecules can then bind to specific receptors on the postsynaptic neuron to elicit a response. Excess neurotransmitter can then be reabsorbed into the presynaptic neuron through the action of specific reuptake molecules called transporters. This process ensures that the signal is terminated when appropriate.</a:t>
            </a:r>
            <a:endParaRPr lang="en-US" dirty="0"/>
          </a:p>
        </p:txBody>
      </p:sp>
    </p:spTree>
    <p:extLst>
      <p:ext uri="{BB962C8B-B14F-4D97-AF65-F5344CB8AC3E}">
        <p14:creationId xmlns:p14="http://schemas.microsoft.com/office/powerpoint/2010/main" val="2906612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1144</TotalTime>
  <Words>203</Words>
  <Application>Microsoft Office PowerPoint</Application>
  <PresentationFormat>Widescreen</PresentationFormat>
  <Paragraphs>21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Neurons!</vt:lpstr>
      <vt:lpstr>What is happening here? Describe!</vt:lpstr>
      <vt:lpstr>What is happening here? Describe!</vt:lpstr>
      <vt:lpstr>PowerPoint Presentation</vt:lpstr>
      <vt:lpstr>Neurons</vt:lpstr>
      <vt:lpstr>Anatomy of a Neuron</vt:lpstr>
      <vt:lpstr>Neurotransmission – nerve cells are talking to each other!</vt:lpstr>
      <vt:lpstr>How exactly neurons communicate…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Elaina Barroso</dc:creator>
  <cp:lastModifiedBy>Elaina Barroso</cp:lastModifiedBy>
  <cp:revision>9</cp:revision>
  <cp:lastPrinted>2018-02-13T13:57:03Z</cp:lastPrinted>
  <dcterms:created xsi:type="dcterms:W3CDTF">2017-09-12T01:31:08Z</dcterms:created>
  <dcterms:modified xsi:type="dcterms:W3CDTF">2018-02-13T18:23:10Z</dcterms:modified>
</cp:coreProperties>
</file>